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ebp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993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8" r:id="rId3"/>
    <p:sldId id="260" r:id="rId4"/>
    <p:sldId id="261" r:id="rId5"/>
    <p:sldId id="300" r:id="rId6"/>
    <p:sldId id="267" r:id="rId7"/>
    <p:sldId id="323" r:id="rId8"/>
    <p:sldId id="322" r:id="rId9"/>
    <p:sldId id="299" r:id="rId10"/>
    <p:sldId id="265" r:id="rId11"/>
    <p:sldId id="295" r:id="rId12"/>
    <p:sldId id="262" r:id="rId13"/>
    <p:sldId id="316" r:id="rId14"/>
    <p:sldId id="317" r:id="rId15"/>
    <p:sldId id="319" r:id="rId16"/>
    <p:sldId id="298" r:id="rId17"/>
    <p:sldId id="318" r:id="rId18"/>
    <p:sldId id="264" r:id="rId19"/>
    <p:sldId id="301" r:id="rId20"/>
    <p:sldId id="268" r:id="rId21"/>
    <p:sldId id="296" r:id="rId22"/>
    <p:sldId id="263" r:id="rId23"/>
    <p:sldId id="297" r:id="rId24"/>
    <p:sldId id="307" r:id="rId25"/>
    <p:sldId id="308" r:id="rId26"/>
    <p:sldId id="309" r:id="rId27"/>
    <p:sldId id="325" r:id="rId28"/>
    <p:sldId id="324" r:id="rId29"/>
    <p:sldId id="310" r:id="rId30"/>
    <p:sldId id="269" r:id="rId31"/>
    <p:sldId id="303" r:id="rId32"/>
    <p:sldId id="304" r:id="rId33"/>
    <p:sldId id="305" r:id="rId34"/>
    <p:sldId id="306" r:id="rId35"/>
    <p:sldId id="320" r:id="rId36"/>
    <p:sldId id="315" r:id="rId37"/>
    <p:sldId id="321" r:id="rId38"/>
    <p:sldId id="314" r:id="rId39"/>
  </p:sldIdLst>
  <p:sldSz cx="9144000" cy="5143500" type="screen16x9"/>
  <p:notesSz cx="6858000" cy="9144000"/>
  <p:embeddedFontLst>
    <p:embeddedFont>
      <p:font typeface="Bebas Neue" panose="020B0604020202020204" charset="0"/>
      <p:regular r:id="rId42"/>
    </p:embeddedFont>
    <p:embeddedFont>
      <p:font typeface="PT Sans" panose="020B0604020202020204" charset="0"/>
      <p:regular r:id="rId43"/>
      <p:bold r:id="rId44"/>
      <p:italic r:id="rId45"/>
      <p:boldItalic r:id="rId46"/>
    </p:embeddedFont>
    <p:embeddedFont>
      <p:font typeface="Wingdings 3" panose="05040102010807070707" pitchFamily="18" charset="2"/>
      <p:regular r:id="rId47"/>
    </p:embeddedFont>
    <p:embeddedFont>
      <p:font typeface="Doppio One" panose="020B0604020202020204" charset="0"/>
      <p:regular r:id="rId48"/>
    </p:embeddedFont>
    <p:embeddedFont>
      <p:font typeface="Encode Sans Condensed" panose="020B0604020202020204" charset="0"/>
      <p:regular r:id="rId49"/>
      <p:bold r:id="rId50"/>
    </p:embeddedFont>
    <p:embeddedFont>
      <p:font typeface="Century Gothic" panose="020B0502020202020204" pitchFamily="34" charset="0"/>
      <p:regular r:id="rId51"/>
      <p:bold r:id="rId52"/>
      <p:italic r:id="rId53"/>
      <p:boldItalic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an Leduc" initials="JL" lastIdx="0" clrIdx="0">
    <p:extLst>
      <p:ext uri="{19B8F6BF-5375-455C-9EA6-DF929625EA0E}">
        <p15:presenceInfo xmlns:p15="http://schemas.microsoft.com/office/powerpoint/2012/main" userId="Jean Ledu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F022BE-9F57-4C78-89F7-B7C0540CF5A3}">
  <a:tblStyle styleId="{94F022BE-9F57-4C78-89F7-B7C0540CF5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D0ED112-E021-4083-B69E-4CD7495DC87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95" autoAdjust="0"/>
  </p:normalViewPr>
  <p:slideViewPr>
    <p:cSldViewPr snapToGrid="0">
      <p:cViewPr varScale="1">
        <p:scale>
          <a:sx n="146" d="100"/>
          <a:sy n="146" d="100"/>
        </p:scale>
        <p:origin x="594" y="10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54" Type="http://schemas.openxmlformats.org/officeDocument/2006/relationships/font" Target="fonts/font13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A53271-07A9-4C99-8A81-8EBBC826DC6D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DD83B-F8DD-4FCB-9EBE-D7E8FD72D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400569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502afc7a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502afc7a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0a5d1115b7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0a5d1115b7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228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24127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96705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39994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11345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05096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288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02afc7aad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02afc7aad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0a5d1115b7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0a5d1115b7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13761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a5d1115b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0a5d1115b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a5d1115b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0a5d1115b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4585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8435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093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9421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43795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855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409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1395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2178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3823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4717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84284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0651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3944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5757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502afc7aad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502afc7aad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692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0a5d1115b7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0a5d1115b7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0a5d1115b7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0a5d1115b7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146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0a5d1115b7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0a5d1115b7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714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811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3159" y="514350"/>
            <a:ext cx="6000750" cy="2228851"/>
          </a:xfrm>
        </p:spPr>
        <p:txBody>
          <a:bodyPr anchor="b">
            <a:normAutofit/>
          </a:bodyPr>
          <a:lstStyle>
            <a:lvl1pPr algn="l">
              <a:defRPr sz="3600">
                <a:effectLst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3159" y="2882900"/>
            <a:ext cx="4800600" cy="1460500"/>
          </a:xfrm>
        </p:spPr>
        <p:txBody>
          <a:bodyPr anchor="t">
            <a:normAutofit/>
          </a:bodyPr>
          <a:lstStyle>
            <a:lvl1pPr marL="0" indent="0" algn="l">
              <a:buNone/>
              <a:defRPr sz="1575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9D3B-AADB-440B-8D4E-924DFB87EF86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6171009" y="6350"/>
            <a:ext cx="2857500" cy="2857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4581128" y="68659"/>
            <a:ext cx="4560491" cy="45604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426869" y="171450"/>
            <a:ext cx="3714750" cy="37147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5501878" y="24209"/>
            <a:ext cx="3639742" cy="36397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5884070" y="457201"/>
            <a:ext cx="3257549" cy="325754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6819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14350" y="400050"/>
            <a:ext cx="8114109" cy="234315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1" y="2882900"/>
            <a:ext cx="6228158" cy="3429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2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9D3B-AADB-440B-8D4E-924DFB87EF86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259062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 anchor="ctr">
            <a:normAutofit/>
          </a:bodyPr>
          <a:lstStyle>
            <a:lvl1pPr algn="l">
              <a:defRPr sz="24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086100"/>
            <a:ext cx="6401991" cy="140970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9D3B-AADB-440B-8D4E-924DFB87EF86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857036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514350"/>
            <a:ext cx="6858001" cy="2057400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84659" y="2571750"/>
            <a:ext cx="6400800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0" y="3225801"/>
            <a:ext cx="6400800" cy="1263649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9D3B-AADB-440B-8D4E-924DFB87EF86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56914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2571750"/>
            <a:ext cx="6400800" cy="1273050"/>
          </a:xfrm>
        </p:spPr>
        <p:txBody>
          <a:bodyPr anchor="b">
            <a:normAutofit/>
          </a:bodyPr>
          <a:lstStyle>
            <a:lvl1pPr algn="l">
              <a:defRPr sz="24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8" y="3849736"/>
            <a:ext cx="6401993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9D3B-AADB-440B-8D4E-924DFB87EF86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245647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514350"/>
            <a:ext cx="6858000" cy="2057400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59" y="2946400"/>
            <a:ext cx="6400801" cy="7874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733800"/>
            <a:ext cx="6400801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9D3B-AADB-440B-8D4E-924DFB87EF86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513196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59" y="2946401"/>
            <a:ext cx="6400800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575049"/>
            <a:ext cx="6400801" cy="9207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9D3B-AADB-440B-8D4E-924DFB87EF86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90150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9D3B-AADB-440B-8D4E-924DFB87EF86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005289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3909" y="514350"/>
            <a:ext cx="1543050" cy="3429000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514350"/>
            <a:ext cx="5867400" cy="3981450"/>
          </a:xfrm>
        </p:spPr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9D3B-AADB-440B-8D4E-924DFB87EF86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4733828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73525" y="2562750"/>
            <a:ext cx="6196800" cy="1512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473675" y="4056400"/>
            <a:ext cx="6196800" cy="528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Encode Sans Condensed"/>
                <a:ea typeface="Encode Sans Condensed"/>
                <a:cs typeface="Encode Sans Condensed"/>
                <a:sym typeface="Encode Sans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1762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1163373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2" hasCustomPrompt="1"/>
          </p:nvPr>
        </p:nvSpPr>
        <p:spPr>
          <a:xfrm>
            <a:off x="1618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3" hasCustomPrompt="1"/>
          </p:nvPr>
        </p:nvSpPr>
        <p:spPr>
          <a:xfrm>
            <a:off x="1618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6" hasCustomPrompt="1"/>
          </p:nvPr>
        </p:nvSpPr>
        <p:spPr>
          <a:xfrm>
            <a:off x="6790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7" hasCustomPrompt="1"/>
          </p:nvPr>
        </p:nvSpPr>
        <p:spPr>
          <a:xfrm>
            <a:off x="6790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720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8"/>
          </p:nvPr>
        </p:nvSpPr>
        <p:spPr>
          <a:xfrm>
            <a:off x="3306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9"/>
          </p:nvPr>
        </p:nvSpPr>
        <p:spPr>
          <a:xfrm>
            <a:off x="5892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3"/>
          </p:nvPr>
        </p:nvSpPr>
        <p:spPr>
          <a:xfrm>
            <a:off x="720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4"/>
          </p:nvPr>
        </p:nvSpPr>
        <p:spPr>
          <a:xfrm>
            <a:off x="3306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5"/>
          </p:nvPr>
        </p:nvSpPr>
        <p:spPr>
          <a:xfrm>
            <a:off x="5892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4952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9D3B-AADB-440B-8D4E-924DFB87EF86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1938977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>
            <a:spLocks noGrp="1"/>
          </p:cNvSpPr>
          <p:nvPr>
            <p:ph type="pic" idx="3"/>
          </p:nvPr>
        </p:nvSpPr>
        <p:spPr>
          <a:xfrm>
            <a:off x="5" y="2967300"/>
            <a:ext cx="9144000" cy="21762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0972601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5151737" y="2936100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1486663" y="2936100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1486663" y="238535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5151738" y="238535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>
            <a:spLocks noGrp="1"/>
          </p:cNvSpPr>
          <p:nvPr>
            <p:ph type="pic" idx="5"/>
          </p:nvPr>
        </p:nvSpPr>
        <p:spPr>
          <a:xfrm>
            <a:off x="1486663" y="1509050"/>
            <a:ext cx="25056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5"/>
          <p:cNvSpPr>
            <a:spLocks noGrp="1"/>
          </p:cNvSpPr>
          <p:nvPr>
            <p:ph type="pic" idx="6"/>
          </p:nvPr>
        </p:nvSpPr>
        <p:spPr>
          <a:xfrm>
            <a:off x="5151738" y="1509050"/>
            <a:ext cx="2505600" cy="8763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5585005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5289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title" hasCustomPrompt="1"/>
          </p:nvPr>
        </p:nvSpPr>
        <p:spPr>
          <a:xfrm>
            <a:off x="1030519" y="1922732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1"/>
          </p:nvPr>
        </p:nvSpPr>
        <p:spPr>
          <a:xfrm>
            <a:off x="1030519" y="2595924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2" hasCustomPrompt="1"/>
          </p:nvPr>
        </p:nvSpPr>
        <p:spPr>
          <a:xfrm>
            <a:off x="1030519" y="3301739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3"/>
          </p:nvPr>
        </p:nvSpPr>
        <p:spPr>
          <a:xfrm>
            <a:off x="1030519" y="3974926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4" hasCustomPrompt="1"/>
          </p:nvPr>
        </p:nvSpPr>
        <p:spPr>
          <a:xfrm>
            <a:off x="1030519" y="543725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5"/>
          </p:nvPr>
        </p:nvSpPr>
        <p:spPr>
          <a:xfrm>
            <a:off x="1030519" y="1216922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>
            <a:spLocks noGrp="1"/>
          </p:cNvSpPr>
          <p:nvPr>
            <p:ph type="pic" idx="6"/>
          </p:nvPr>
        </p:nvSpPr>
        <p:spPr>
          <a:xfrm>
            <a:off x="5715000" y="-2250"/>
            <a:ext cx="3429000" cy="51480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5800116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subTitle" idx="1"/>
          </p:nvPr>
        </p:nvSpPr>
        <p:spPr>
          <a:xfrm>
            <a:off x="796199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2"/>
          </p:nvPr>
        </p:nvSpPr>
        <p:spPr>
          <a:xfrm>
            <a:off x="3419248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3"/>
          </p:nvPr>
        </p:nvSpPr>
        <p:spPr>
          <a:xfrm>
            <a:off x="6042301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4"/>
          </p:nvPr>
        </p:nvSpPr>
        <p:spPr>
          <a:xfrm>
            <a:off x="796199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5"/>
          </p:nvPr>
        </p:nvSpPr>
        <p:spPr>
          <a:xfrm>
            <a:off x="3419252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6"/>
          </p:nvPr>
        </p:nvSpPr>
        <p:spPr>
          <a:xfrm>
            <a:off x="6042301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>
            <a:spLocks noGrp="1"/>
          </p:cNvSpPr>
          <p:nvPr>
            <p:ph type="pic" idx="7"/>
          </p:nvPr>
        </p:nvSpPr>
        <p:spPr>
          <a:xfrm>
            <a:off x="796200" y="1509050"/>
            <a:ext cx="23055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19"/>
          <p:cNvSpPr>
            <a:spLocks noGrp="1"/>
          </p:cNvSpPr>
          <p:nvPr>
            <p:ph type="pic" idx="8"/>
          </p:nvPr>
        </p:nvSpPr>
        <p:spPr>
          <a:xfrm>
            <a:off x="3419250" y="1509050"/>
            <a:ext cx="23055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19"/>
          <p:cNvSpPr>
            <a:spLocks noGrp="1"/>
          </p:cNvSpPr>
          <p:nvPr>
            <p:ph type="pic" idx="9"/>
          </p:nvPr>
        </p:nvSpPr>
        <p:spPr>
          <a:xfrm>
            <a:off x="6042301" y="1509050"/>
            <a:ext cx="2305500" cy="8763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3213810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subTitle" idx="1"/>
          </p:nvPr>
        </p:nvSpPr>
        <p:spPr>
          <a:xfrm>
            <a:off x="990019" y="1710160"/>
            <a:ext cx="20964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2"/>
          </p:nvPr>
        </p:nvSpPr>
        <p:spPr>
          <a:xfrm>
            <a:off x="3610969" y="1710160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3"/>
          </p:nvPr>
        </p:nvSpPr>
        <p:spPr>
          <a:xfrm>
            <a:off x="990019" y="3440452"/>
            <a:ext cx="20964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ubTitle" idx="4"/>
          </p:nvPr>
        </p:nvSpPr>
        <p:spPr>
          <a:xfrm>
            <a:off x="3610969" y="3440454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5"/>
          </p:nvPr>
        </p:nvSpPr>
        <p:spPr>
          <a:xfrm>
            <a:off x="6308119" y="1710160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subTitle" idx="6"/>
          </p:nvPr>
        </p:nvSpPr>
        <p:spPr>
          <a:xfrm>
            <a:off x="6308119" y="3440454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ubTitle" idx="7"/>
          </p:nvPr>
        </p:nvSpPr>
        <p:spPr>
          <a:xfrm>
            <a:off x="990019" y="1336275"/>
            <a:ext cx="2096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subTitle" idx="8"/>
          </p:nvPr>
        </p:nvSpPr>
        <p:spPr>
          <a:xfrm>
            <a:off x="3610969" y="1336275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subTitle" idx="9"/>
          </p:nvPr>
        </p:nvSpPr>
        <p:spPr>
          <a:xfrm>
            <a:off x="6308119" y="1336275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ubTitle" idx="13"/>
          </p:nvPr>
        </p:nvSpPr>
        <p:spPr>
          <a:xfrm>
            <a:off x="990019" y="3063349"/>
            <a:ext cx="2096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ubTitle" idx="14"/>
          </p:nvPr>
        </p:nvSpPr>
        <p:spPr>
          <a:xfrm>
            <a:off x="3610969" y="3063356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ubTitle" idx="15"/>
          </p:nvPr>
        </p:nvSpPr>
        <p:spPr>
          <a:xfrm>
            <a:off x="6308119" y="3063356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2334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1"/>
          </p:nvPr>
        </p:nvSpPr>
        <p:spPr>
          <a:xfrm>
            <a:off x="1088024" y="1743740"/>
            <a:ext cx="3314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ubTitle" idx="2"/>
          </p:nvPr>
        </p:nvSpPr>
        <p:spPr>
          <a:xfrm>
            <a:off x="4914476" y="1743740"/>
            <a:ext cx="3314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ubTitle" idx="3"/>
          </p:nvPr>
        </p:nvSpPr>
        <p:spPr>
          <a:xfrm>
            <a:off x="1088024" y="3352628"/>
            <a:ext cx="3314400" cy="11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4"/>
          </p:nvPr>
        </p:nvSpPr>
        <p:spPr>
          <a:xfrm>
            <a:off x="4914475" y="3352628"/>
            <a:ext cx="3314400" cy="11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5"/>
          </p:nvPr>
        </p:nvSpPr>
        <p:spPr>
          <a:xfrm>
            <a:off x="1088024" y="1274089"/>
            <a:ext cx="3314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6"/>
          </p:nvPr>
        </p:nvSpPr>
        <p:spPr>
          <a:xfrm>
            <a:off x="1088024" y="2885814"/>
            <a:ext cx="33144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7"/>
          </p:nvPr>
        </p:nvSpPr>
        <p:spPr>
          <a:xfrm>
            <a:off x="4914449" y="1274089"/>
            <a:ext cx="3314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8"/>
          </p:nvPr>
        </p:nvSpPr>
        <p:spPr>
          <a:xfrm>
            <a:off x="4914448" y="2885814"/>
            <a:ext cx="33144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04893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1388100" y="1275900"/>
            <a:ext cx="6367800" cy="2591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2448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1504950"/>
            <a:ext cx="6400801" cy="1711200"/>
          </a:xfrm>
        </p:spPr>
        <p:txBody>
          <a:bodyPr anchor="b">
            <a:normAutofit/>
          </a:bodyPr>
          <a:lstStyle>
            <a:lvl1pPr algn="l">
              <a:defRPr sz="27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0" y="3371850"/>
            <a:ext cx="6400800" cy="11239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9D3B-AADB-440B-8D4E-924DFB87EF86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092899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3159" y="514351"/>
            <a:ext cx="3703241" cy="271145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6100" y="514351"/>
            <a:ext cx="3700859" cy="271145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9D3B-AADB-440B-8D4E-924DFB87EF86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289910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061" y="514350"/>
            <a:ext cx="3487340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159" y="952897"/>
            <a:ext cx="3703241" cy="2272904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9299" y="514350"/>
            <a:ext cx="349885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54909" y="946546"/>
            <a:ext cx="3696891" cy="2272904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9D3B-AADB-440B-8D4E-924DFB87EF86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965443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9D3B-AADB-440B-8D4E-924DFB87EF86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875103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9D3B-AADB-440B-8D4E-924DFB87EF86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422987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3759" y="514350"/>
            <a:ext cx="2743200" cy="10287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159" y="514350"/>
            <a:ext cx="4457701" cy="3981450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3759" y="1657350"/>
            <a:ext cx="2743200" cy="156845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9D3B-AADB-440B-8D4E-924DFB87EF86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970804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109" y="1085850"/>
            <a:ext cx="4514850" cy="85725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1759" y="685800"/>
            <a:ext cx="2460731" cy="3429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2109" y="2082800"/>
            <a:ext cx="4516041" cy="1536700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9D3B-AADB-440B-8D4E-924DFB87EF86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531953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905227" y="2222500"/>
            <a:ext cx="2236394" cy="2406650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3159" y="3365499"/>
            <a:ext cx="6400800" cy="11303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514351"/>
            <a:ext cx="6400800" cy="2711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8309" y="4629150"/>
            <a:ext cx="120015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75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CD19D3B-AADB-440B-8D4E-924DFB87EF86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3159" y="4629150"/>
            <a:ext cx="565785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75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183857"/>
            <a:ext cx="856684" cy="5024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4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49117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4" r:id="rId1"/>
    <p:sldLayoutId id="2147483995" r:id="rId2"/>
    <p:sldLayoutId id="2147483996" r:id="rId3"/>
    <p:sldLayoutId id="2147483997" r:id="rId4"/>
    <p:sldLayoutId id="2147483998" r:id="rId5"/>
    <p:sldLayoutId id="2147483999" r:id="rId6"/>
    <p:sldLayoutId id="2147484000" r:id="rId7"/>
    <p:sldLayoutId id="2147484001" r:id="rId8"/>
    <p:sldLayoutId id="2147484002" r:id="rId9"/>
    <p:sldLayoutId id="2147484003" r:id="rId10"/>
    <p:sldLayoutId id="2147484004" r:id="rId11"/>
    <p:sldLayoutId id="2147484005" r:id="rId12"/>
    <p:sldLayoutId id="2147484006" r:id="rId13"/>
    <p:sldLayoutId id="2147484007" r:id="rId14"/>
    <p:sldLayoutId id="2147484008" r:id="rId15"/>
    <p:sldLayoutId id="2147484009" r:id="rId16"/>
    <p:sldLayoutId id="2147484010" r:id="rId17"/>
    <p:sldLayoutId id="2147484011" r:id="rId18"/>
    <p:sldLayoutId id="2147484012" r:id="rId19"/>
    <p:sldLayoutId id="2147484013" r:id="rId20"/>
    <p:sldLayoutId id="2147484014" r:id="rId21"/>
    <p:sldLayoutId id="2147484015" r:id="rId22"/>
    <p:sldLayoutId id="2147484016" r:id="rId23"/>
    <p:sldLayoutId id="2147484017" r:id="rId24"/>
    <p:sldLayoutId id="2147484018" r:id="rId25"/>
    <p:sldLayoutId id="2147484019" r:id="rId26"/>
    <p:sldLayoutId id="2147484020" r:id="rId2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5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3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2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eb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7.emf"/><Relationship Id="rId4" Type="http://schemas.openxmlformats.org/officeDocument/2006/relationships/oleObject" Target="../embeddings/oleObject1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ducJean/ProjetDMX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eBvLfIN6/projetdmx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ctrTitle"/>
          </p:nvPr>
        </p:nvSpPr>
        <p:spPr>
          <a:xfrm>
            <a:off x="1" y="0"/>
            <a:ext cx="9144000" cy="15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dirty="0" smtClean="0">
                <a:solidFill>
                  <a:schemeClr val="bg1"/>
                </a:solidFill>
              </a:rPr>
              <a:t>Gestion de scène de lumière pour les créateurs de contenu </a:t>
            </a:r>
            <a:r>
              <a:rPr lang="en" sz="3600" b="1" dirty="0" smtClean="0">
                <a:solidFill>
                  <a:schemeClr val="accent3"/>
                </a:solidFill>
              </a:rPr>
              <a:t>Projet BTS</a:t>
            </a:r>
            <a:endParaRPr sz="3600" b="1" dirty="0">
              <a:solidFill>
                <a:schemeClr val="accent3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3" b="17587"/>
          <a:stretch/>
        </p:blipFill>
        <p:spPr>
          <a:xfrm>
            <a:off x="5146419" y="2701253"/>
            <a:ext cx="4171950" cy="2442247"/>
          </a:xfrm>
          <a:prstGeom prst="rect">
            <a:avLst/>
          </a:prstGeom>
        </p:spPr>
      </p:pic>
      <p:sp>
        <p:nvSpPr>
          <p:cNvPr id="4" name="Google Shape;171;p29"/>
          <p:cNvSpPr txBox="1">
            <a:spLocks/>
          </p:cNvSpPr>
          <p:nvPr/>
        </p:nvSpPr>
        <p:spPr>
          <a:xfrm>
            <a:off x="1" y="2495006"/>
            <a:ext cx="4970416" cy="2648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ppio One"/>
              <a:buNone/>
              <a:defRPr sz="42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ppio One"/>
              <a:buNone/>
              <a:defRPr sz="52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ppio One"/>
              <a:buNone/>
              <a:defRPr sz="52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ppio One"/>
              <a:buNone/>
              <a:defRPr sz="52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ppio One"/>
              <a:buNone/>
              <a:defRPr sz="52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ppio One"/>
              <a:buNone/>
              <a:defRPr sz="52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ppio One"/>
              <a:buNone/>
              <a:defRPr sz="52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ppio One"/>
              <a:buNone/>
              <a:defRPr sz="52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ppio One"/>
              <a:buNone/>
              <a:defRPr sz="52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r>
              <a:rPr lang="fr-FR" dirty="0" smtClean="0"/>
              <a:t>Changer thème et les images et ajouter thème et logo </a:t>
            </a:r>
            <a:r>
              <a:rPr lang="fr-FR" dirty="0" err="1" smtClean="0"/>
              <a:t>webedia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8"/>
          <p:cNvPicPr preferRelativeResize="0">
            <a:picLocks noGrp="1"/>
          </p:cNvPicPr>
          <p:nvPr>
            <p:ph type="pic" idx="6"/>
          </p:nvPr>
        </p:nvPicPr>
        <p:blipFill rotWithShape="1">
          <a:blip r:embed="rId3">
            <a:alphaModFix/>
          </a:blip>
          <a:srcRect l="1465" r="1465"/>
          <a:stretch/>
        </p:blipFill>
        <p:spPr>
          <a:xfrm>
            <a:off x="5715000" y="-57668"/>
            <a:ext cx="3429000" cy="5148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" t="1199" r="740" b="1478"/>
          <a:stretch/>
        </p:blipFill>
        <p:spPr>
          <a:xfrm>
            <a:off x="437606" y="352698"/>
            <a:ext cx="4918165" cy="44152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Présentation du Use Case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76ADFBD7-9C9F-EFAA-CF59-6DF62B8B8D1B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14297" b="142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85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>
            <a:spLocks noGrp="1"/>
          </p:cNvSpPr>
          <p:nvPr>
            <p:ph type="subTitle" idx="1"/>
          </p:nvPr>
        </p:nvSpPr>
        <p:spPr>
          <a:xfrm>
            <a:off x="1122188" y="1924450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Ici, dans ce Use Case, je me charge de pouvoir configurer sa “light board” et de pouvoir activer une scène.</a:t>
            </a:r>
            <a:endParaRPr dirty="0">
              <a:latin typeface="+mj-lt"/>
            </a:endParaRPr>
          </a:p>
        </p:txBody>
      </p:sp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xfrm>
            <a:off x="719999" y="756451"/>
            <a:ext cx="310987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</a:t>
            </a:r>
            <a:endParaRPr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598" y="381000"/>
            <a:ext cx="4162064" cy="43831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>
            <a:spLocks noGrp="1"/>
          </p:cNvSpPr>
          <p:nvPr>
            <p:ph type="subTitle" idx="1"/>
          </p:nvPr>
        </p:nvSpPr>
        <p:spPr>
          <a:xfrm>
            <a:off x="1122188" y="1924450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Ici, dans ce Use </a:t>
            </a:r>
            <a:r>
              <a:rPr lang="en" dirty="0" smtClean="0">
                <a:latin typeface="+mj-lt"/>
              </a:rPr>
              <a:t>Case personnel, je détailles mes fonctionnalités.</a:t>
            </a:r>
            <a:endParaRPr dirty="0">
              <a:latin typeface="+mj-lt"/>
            </a:endParaRPr>
          </a:p>
        </p:txBody>
      </p:sp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xfrm>
            <a:off x="719999" y="756451"/>
            <a:ext cx="310987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</a:t>
            </a:r>
            <a:r>
              <a:rPr lang="en" dirty="0" smtClean="0"/>
              <a:t>case personnel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727" y="618066"/>
            <a:ext cx="4457433" cy="39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8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d’exigence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07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192597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Diagramme d’exigence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629" b="66351"/>
          <a:stretch/>
        </p:blipFill>
        <p:spPr>
          <a:xfrm>
            <a:off x="3195683" y="695546"/>
            <a:ext cx="2361397" cy="3754534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50" r="75923" b="34826"/>
          <a:stretch/>
        </p:blipFill>
        <p:spPr>
          <a:xfrm>
            <a:off x="6159864" y="1276667"/>
            <a:ext cx="2237376" cy="3173413"/>
          </a:xfrm>
          <a:prstGeom prst="rect">
            <a:avLst/>
          </a:prstGeom>
        </p:spPr>
      </p:pic>
      <p:cxnSp>
        <p:nvCxnSpPr>
          <p:cNvPr id="17" name="Connecteur droit 16"/>
          <p:cNvCxnSpPr/>
          <p:nvPr/>
        </p:nvCxnSpPr>
        <p:spPr>
          <a:xfrm>
            <a:off x="5699760" y="601980"/>
            <a:ext cx="0" cy="3848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Connecteur droit 36"/>
          <p:cNvCxnSpPr/>
          <p:nvPr/>
        </p:nvCxnSpPr>
        <p:spPr>
          <a:xfrm>
            <a:off x="5897880" y="601980"/>
            <a:ext cx="0" cy="3848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67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</a:t>
            </a:r>
            <a:r>
              <a:rPr lang="fr-FR" dirty="0" smtClean="0"/>
              <a:t>de classe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367033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149588" y="135871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Diagramme </a:t>
            </a:r>
            <a:r>
              <a:rPr lang="en" dirty="0" smtClean="0">
                <a:solidFill>
                  <a:schemeClr val="bg1"/>
                </a:solidFill>
              </a:rPr>
              <a:t>de classe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" t="6550" r="227" b="-122"/>
          <a:stretch/>
        </p:blipFill>
        <p:spPr>
          <a:xfrm>
            <a:off x="2974541" y="220535"/>
            <a:ext cx="5339968" cy="467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0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Diagramme </a:t>
            </a:r>
            <a:r>
              <a:rPr lang="en" dirty="0" smtClean="0">
                <a:solidFill>
                  <a:schemeClr val="bg1"/>
                </a:solidFill>
              </a:rPr>
              <a:t>de classe personnel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1"/>
          <a:stretch/>
        </p:blipFill>
        <p:spPr>
          <a:xfrm>
            <a:off x="3270117" y="951267"/>
            <a:ext cx="4883146" cy="33146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/>
              <a:t>Modèle Conceptuel de Données </a:t>
            </a:r>
            <a:endParaRPr sz="3600"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09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317793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727033" y="55641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Sommaire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88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1026014" y="61129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01</a:t>
            </a:r>
            <a:endParaRPr sz="2400" dirty="0"/>
          </a:p>
        </p:txBody>
      </p:sp>
      <p:sp>
        <p:nvSpPr>
          <p:cNvPr id="17" name="Google Shape;188;p31"/>
          <p:cNvSpPr txBox="1">
            <a:spLocks noGrp="1"/>
          </p:cNvSpPr>
          <p:nvPr>
            <p:ph type="title" idx="3"/>
          </p:nvPr>
        </p:nvSpPr>
        <p:spPr>
          <a:xfrm>
            <a:off x="8408988" y="590550"/>
            <a:ext cx="735012" cy="447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03</a:t>
            </a:r>
            <a:endParaRPr sz="2400" dirty="0"/>
          </a:p>
        </p:txBody>
      </p:sp>
      <p:sp>
        <p:nvSpPr>
          <p:cNvPr id="35" name="Google Shape;190;p31"/>
          <p:cNvSpPr txBox="1">
            <a:spLocks noGrp="1"/>
          </p:cNvSpPr>
          <p:nvPr>
            <p:ph type="title" idx="4"/>
          </p:nvPr>
        </p:nvSpPr>
        <p:spPr>
          <a:xfrm>
            <a:off x="4211683" y="140564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07</a:t>
            </a:r>
            <a:endParaRPr sz="2400" dirty="0"/>
          </a:p>
        </p:txBody>
      </p:sp>
      <p:sp>
        <p:nvSpPr>
          <p:cNvPr id="22" name="Google Shape;188;p31"/>
          <p:cNvSpPr txBox="1">
            <a:spLocks noGrp="1"/>
          </p:cNvSpPr>
          <p:nvPr>
            <p:ph type="title" idx="5"/>
          </p:nvPr>
        </p:nvSpPr>
        <p:spPr>
          <a:xfrm>
            <a:off x="7599218" y="474355"/>
            <a:ext cx="735012" cy="446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04</a:t>
            </a:r>
            <a:endParaRPr sz="2400" dirty="0"/>
          </a:p>
        </p:txBody>
      </p:sp>
      <p:sp>
        <p:nvSpPr>
          <p:cNvPr id="34" name="Google Shape;188;p31"/>
          <p:cNvSpPr txBox="1">
            <a:spLocks noGrp="1"/>
          </p:cNvSpPr>
          <p:nvPr>
            <p:ph type="title" idx="6"/>
          </p:nvPr>
        </p:nvSpPr>
        <p:spPr>
          <a:xfrm>
            <a:off x="0" y="1708150"/>
            <a:ext cx="735013" cy="447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06</a:t>
            </a:r>
            <a:endParaRPr sz="2400" dirty="0"/>
          </a:p>
        </p:txBody>
      </p:sp>
      <p:sp>
        <p:nvSpPr>
          <p:cNvPr id="38" name="Google Shape;188;p31"/>
          <p:cNvSpPr txBox="1">
            <a:spLocks noGrp="1"/>
          </p:cNvSpPr>
          <p:nvPr>
            <p:ph type="title" idx="7"/>
          </p:nvPr>
        </p:nvSpPr>
        <p:spPr>
          <a:xfrm>
            <a:off x="8408988" y="1708150"/>
            <a:ext cx="735012" cy="447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08</a:t>
            </a:r>
            <a:endParaRPr sz="2400" dirty="0"/>
          </a:p>
        </p:txBody>
      </p:sp>
      <p:sp>
        <p:nvSpPr>
          <p:cNvPr id="194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431232" y="4069874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 smtClean="0"/>
              <a:t>Faire un plus petit sommaire</a:t>
            </a:r>
            <a:endParaRPr sz="1400" dirty="0"/>
          </a:p>
        </p:txBody>
      </p:sp>
      <p:sp>
        <p:nvSpPr>
          <p:cNvPr id="195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1987615" y="934839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Diagramme synoptique</a:t>
            </a:r>
          </a:p>
        </p:txBody>
      </p:sp>
      <p:sp>
        <p:nvSpPr>
          <p:cNvPr id="32" name="Google Shape;195;p31"/>
          <p:cNvSpPr txBox="1">
            <a:spLocks noGrp="1"/>
          </p:cNvSpPr>
          <p:nvPr>
            <p:ph type="subTitle" idx="9"/>
          </p:nvPr>
        </p:nvSpPr>
        <p:spPr>
          <a:xfrm>
            <a:off x="7385050" y="949325"/>
            <a:ext cx="1758950" cy="552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Scénario de cas d’utilisations</a:t>
            </a:r>
            <a:endParaRPr sz="1400" dirty="0"/>
          </a:p>
        </p:txBody>
      </p:sp>
      <p:sp>
        <p:nvSpPr>
          <p:cNvPr id="33" name="Google Shape;195;p31"/>
          <p:cNvSpPr txBox="1">
            <a:spLocks noGrp="1"/>
          </p:cNvSpPr>
          <p:nvPr>
            <p:ph type="subTitle" idx="13"/>
          </p:nvPr>
        </p:nvSpPr>
        <p:spPr>
          <a:xfrm>
            <a:off x="0" y="2032000"/>
            <a:ext cx="1758950" cy="5540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Diagramme </a:t>
            </a:r>
            <a:r>
              <a:rPr lang="fr-FR" sz="1400" dirty="0" smtClean="0"/>
              <a:t>de classe</a:t>
            </a:r>
            <a:endParaRPr sz="1400" dirty="0"/>
          </a:p>
        </p:txBody>
      </p:sp>
      <p:sp>
        <p:nvSpPr>
          <p:cNvPr id="36" name="Google Shape;194;p31"/>
          <p:cNvSpPr txBox="1">
            <a:spLocks noGrp="1"/>
          </p:cNvSpPr>
          <p:nvPr>
            <p:ph type="subTitle" idx="14"/>
          </p:nvPr>
        </p:nvSpPr>
        <p:spPr>
          <a:xfrm>
            <a:off x="4638676" y="3197587"/>
            <a:ext cx="1878012" cy="5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Diagramme de déploiement</a:t>
            </a:r>
            <a:endParaRPr sz="1400" dirty="0"/>
          </a:p>
        </p:txBody>
      </p:sp>
      <p:sp>
        <p:nvSpPr>
          <p:cNvPr id="37" name="Google Shape;195;p31"/>
          <p:cNvSpPr txBox="1">
            <a:spLocks noGrp="1"/>
          </p:cNvSpPr>
          <p:nvPr>
            <p:ph type="subTitle" idx="15"/>
          </p:nvPr>
        </p:nvSpPr>
        <p:spPr>
          <a:xfrm>
            <a:off x="5840268" y="502444"/>
            <a:ext cx="1758950" cy="552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Use Case</a:t>
            </a:r>
          </a:p>
        </p:txBody>
      </p:sp>
      <p:sp>
        <p:nvSpPr>
          <p:cNvPr id="39" name="Google Shape;188;p31"/>
          <p:cNvSpPr txBox="1">
            <a:spLocks noGrp="1"/>
          </p:cNvSpPr>
          <p:nvPr>
            <p:ph type="title" idx="4294967295"/>
          </p:nvPr>
        </p:nvSpPr>
        <p:spPr>
          <a:xfrm>
            <a:off x="0" y="1700213"/>
            <a:ext cx="735013" cy="447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05</a:t>
            </a:r>
            <a:endParaRPr sz="2400" dirty="0"/>
          </a:p>
        </p:txBody>
      </p:sp>
      <p:sp>
        <p:nvSpPr>
          <p:cNvPr id="40" name="Google Shape;195;p31"/>
          <p:cNvSpPr txBox="1">
            <a:spLocks noGrp="1"/>
          </p:cNvSpPr>
          <p:nvPr>
            <p:ph type="subTitle" idx="4294967295"/>
          </p:nvPr>
        </p:nvSpPr>
        <p:spPr>
          <a:xfrm>
            <a:off x="5511651" y="1774825"/>
            <a:ext cx="1657350" cy="5540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Modèle Conceptuel des Données</a:t>
            </a:r>
            <a:endParaRPr sz="1400" dirty="0"/>
          </a:p>
        </p:txBody>
      </p:sp>
      <p:sp>
        <p:nvSpPr>
          <p:cNvPr id="41" name="Google Shape;195;p31"/>
          <p:cNvSpPr txBox="1">
            <a:spLocks noGrp="1"/>
          </p:cNvSpPr>
          <p:nvPr>
            <p:ph type="subTitle" idx="4294967295"/>
          </p:nvPr>
        </p:nvSpPr>
        <p:spPr>
          <a:xfrm>
            <a:off x="2548732" y="2289615"/>
            <a:ext cx="1758950" cy="554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Diagramme de séquence</a:t>
            </a:r>
            <a:endParaRPr sz="1400" dirty="0"/>
          </a:p>
        </p:txBody>
      </p:sp>
      <p:sp>
        <p:nvSpPr>
          <p:cNvPr id="42" name="Google Shape;188;p31"/>
          <p:cNvSpPr txBox="1">
            <a:spLocks noGrp="1"/>
          </p:cNvSpPr>
          <p:nvPr>
            <p:ph type="title" idx="4294967295"/>
          </p:nvPr>
        </p:nvSpPr>
        <p:spPr>
          <a:xfrm>
            <a:off x="0" y="2935288"/>
            <a:ext cx="733425" cy="446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10</a:t>
            </a:r>
            <a:endParaRPr sz="2400" dirty="0"/>
          </a:p>
        </p:txBody>
      </p:sp>
      <p:sp>
        <p:nvSpPr>
          <p:cNvPr id="44" name="Google Shape;194;p31"/>
          <p:cNvSpPr txBox="1">
            <a:spLocks noGrp="1"/>
          </p:cNvSpPr>
          <p:nvPr>
            <p:ph type="subTitle" idx="4294967295"/>
          </p:nvPr>
        </p:nvSpPr>
        <p:spPr>
          <a:xfrm>
            <a:off x="0" y="3284538"/>
            <a:ext cx="1878013" cy="5953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 smtClean="0"/>
              <a:t>GANTT</a:t>
            </a:r>
            <a:endParaRPr sz="1400" dirty="0"/>
          </a:p>
        </p:txBody>
      </p:sp>
      <p:sp>
        <p:nvSpPr>
          <p:cNvPr id="21" name="Google Shape;188;p31"/>
          <p:cNvSpPr txBox="1">
            <a:spLocks noGrp="1"/>
          </p:cNvSpPr>
          <p:nvPr>
            <p:ph type="title" idx="4294967295"/>
          </p:nvPr>
        </p:nvSpPr>
        <p:spPr>
          <a:xfrm>
            <a:off x="0" y="2935288"/>
            <a:ext cx="735013" cy="446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11</a:t>
            </a:r>
            <a:endParaRPr sz="2400" dirty="0"/>
          </a:p>
        </p:txBody>
      </p:sp>
      <p:sp>
        <p:nvSpPr>
          <p:cNvPr id="23" name="Google Shape;194;p31"/>
          <p:cNvSpPr txBox="1">
            <a:spLocks noGrp="1"/>
          </p:cNvSpPr>
          <p:nvPr>
            <p:ph type="subTitle" idx="4294967295"/>
          </p:nvPr>
        </p:nvSpPr>
        <p:spPr>
          <a:xfrm>
            <a:off x="7265988" y="3084513"/>
            <a:ext cx="1878012" cy="5953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 smtClean="0"/>
              <a:t>GITHUB</a:t>
            </a:r>
            <a:endParaRPr sz="1400" dirty="0"/>
          </a:p>
        </p:txBody>
      </p:sp>
      <p:sp>
        <p:nvSpPr>
          <p:cNvPr id="29" name="Google Shape;188;p31"/>
          <p:cNvSpPr txBox="1">
            <a:spLocks noGrp="1"/>
          </p:cNvSpPr>
          <p:nvPr>
            <p:ph type="title" idx="4294967295"/>
          </p:nvPr>
        </p:nvSpPr>
        <p:spPr>
          <a:xfrm>
            <a:off x="8408988" y="2743200"/>
            <a:ext cx="735012" cy="447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12</a:t>
            </a:r>
            <a:endParaRPr sz="2400" dirty="0"/>
          </a:p>
        </p:txBody>
      </p:sp>
      <p:sp>
        <p:nvSpPr>
          <p:cNvPr id="30" name="Google Shape;194;p31"/>
          <p:cNvSpPr txBox="1">
            <a:spLocks noGrp="1"/>
          </p:cNvSpPr>
          <p:nvPr>
            <p:ph type="subTitle" idx="4294967295"/>
          </p:nvPr>
        </p:nvSpPr>
        <p:spPr>
          <a:xfrm>
            <a:off x="7265988" y="3297238"/>
            <a:ext cx="1878012" cy="5953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 err="1" smtClean="0"/>
              <a:t>Trello</a:t>
            </a:r>
            <a:endParaRPr sz="1400" dirty="0"/>
          </a:p>
        </p:txBody>
      </p:sp>
      <p:sp>
        <p:nvSpPr>
          <p:cNvPr id="28" name="Google Shape;188;p31"/>
          <p:cNvSpPr txBox="1">
            <a:spLocks noGrp="1"/>
          </p:cNvSpPr>
          <p:nvPr>
            <p:ph type="title" idx="4294967295"/>
          </p:nvPr>
        </p:nvSpPr>
        <p:spPr>
          <a:xfrm>
            <a:off x="0" y="608013"/>
            <a:ext cx="735013" cy="446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02</a:t>
            </a:r>
            <a:endParaRPr sz="2400" dirty="0"/>
          </a:p>
        </p:txBody>
      </p:sp>
      <p:sp>
        <p:nvSpPr>
          <p:cNvPr id="43" name="Google Shape;195;p31"/>
          <p:cNvSpPr txBox="1">
            <a:spLocks noGrp="1"/>
          </p:cNvSpPr>
          <p:nvPr>
            <p:ph type="subTitle" idx="4294967295"/>
          </p:nvPr>
        </p:nvSpPr>
        <p:spPr>
          <a:xfrm>
            <a:off x="7383463" y="1743075"/>
            <a:ext cx="1760537" cy="5540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Diagramme </a:t>
            </a:r>
            <a:r>
              <a:rPr lang="fr-FR" sz="1400" dirty="0" smtClean="0"/>
              <a:t>d’exigence</a:t>
            </a:r>
            <a:endParaRPr sz="1400" dirty="0"/>
          </a:p>
        </p:txBody>
      </p:sp>
      <p:sp>
        <p:nvSpPr>
          <p:cNvPr id="46" name="Google Shape;190;p31"/>
          <p:cNvSpPr txBox="1">
            <a:spLocks noGrp="1"/>
          </p:cNvSpPr>
          <p:nvPr>
            <p:ph type="title" idx="4294967295"/>
          </p:nvPr>
        </p:nvSpPr>
        <p:spPr>
          <a:xfrm>
            <a:off x="8408988" y="2959100"/>
            <a:ext cx="735012" cy="447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13</a:t>
            </a:r>
            <a:endParaRPr sz="2400" dirty="0"/>
          </a:p>
        </p:txBody>
      </p:sp>
      <p:sp>
        <p:nvSpPr>
          <p:cNvPr id="47" name="Google Shape;190;p31"/>
          <p:cNvSpPr txBox="1">
            <a:spLocks noGrp="1"/>
          </p:cNvSpPr>
          <p:nvPr>
            <p:ph type="title" idx="4294967295"/>
          </p:nvPr>
        </p:nvSpPr>
        <p:spPr>
          <a:xfrm>
            <a:off x="8408988" y="2949575"/>
            <a:ext cx="735012" cy="447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14</a:t>
            </a:r>
            <a:endParaRPr sz="2400" dirty="0"/>
          </a:p>
        </p:txBody>
      </p:sp>
      <p:sp>
        <p:nvSpPr>
          <p:cNvPr id="48" name="Google Shape;190;p31"/>
          <p:cNvSpPr txBox="1">
            <a:spLocks noGrp="1"/>
          </p:cNvSpPr>
          <p:nvPr>
            <p:ph type="title" idx="4294967295"/>
          </p:nvPr>
        </p:nvSpPr>
        <p:spPr>
          <a:xfrm>
            <a:off x="8408988" y="3783013"/>
            <a:ext cx="735012" cy="447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15</a:t>
            </a:r>
            <a:endParaRPr sz="2400" dirty="0"/>
          </a:p>
        </p:txBody>
      </p:sp>
      <p:sp>
        <p:nvSpPr>
          <p:cNvPr id="51" name="Google Shape;194;p31"/>
          <p:cNvSpPr txBox="1">
            <a:spLocks noGrp="1"/>
          </p:cNvSpPr>
          <p:nvPr>
            <p:ph type="subTitle" idx="4294967295"/>
          </p:nvPr>
        </p:nvSpPr>
        <p:spPr>
          <a:xfrm>
            <a:off x="7267575" y="4121150"/>
            <a:ext cx="1876425" cy="595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 smtClean="0"/>
              <a:t>Modules de test</a:t>
            </a:r>
            <a:endParaRPr sz="1400" dirty="0"/>
          </a:p>
        </p:txBody>
      </p:sp>
      <p:sp>
        <p:nvSpPr>
          <p:cNvPr id="52" name="Google Shape;194;p31"/>
          <p:cNvSpPr txBox="1">
            <a:spLocks noGrp="1"/>
          </p:cNvSpPr>
          <p:nvPr>
            <p:ph type="subTitle" idx="4294967295"/>
          </p:nvPr>
        </p:nvSpPr>
        <p:spPr>
          <a:xfrm>
            <a:off x="5670401" y="2583152"/>
            <a:ext cx="1498600" cy="5953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 smtClean="0"/>
              <a:t>Cahier de recette</a:t>
            </a:r>
            <a:endParaRPr sz="1400" dirty="0"/>
          </a:p>
        </p:txBody>
      </p:sp>
      <p:sp>
        <p:nvSpPr>
          <p:cNvPr id="45" name="Google Shape;194;p31"/>
          <p:cNvSpPr txBox="1">
            <a:spLocks noGrp="1"/>
          </p:cNvSpPr>
          <p:nvPr>
            <p:ph type="subTitle" idx="4294967295"/>
          </p:nvPr>
        </p:nvSpPr>
        <p:spPr>
          <a:xfrm>
            <a:off x="249057" y="1100640"/>
            <a:ext cx="1878013" cy="5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Présentation du projet</a:t>
            </a:r>
            <a:endParaRPr sz="1400" dirty="0"/>
          </a:p>
        </p:txBody>
      </p:sp>
      <p:sp>
        <p:nvSpPr>
          <p:cNvPr id="2" name="Google Shape;188;p31">
            <a:extLst>
              <a:ext uri="{FF2B5EF4-FFF2-40B4-BE49-F238E27FC236}">
                <a16:creationId xmlns:a16="http://schemas.microsoft.com/office/drawing/2014/main" id="{1EE455DA-87D3-77FF-0CEF-E1F804EA9888}"/>
              </a:ext>
            </a:extLst>
          </p:cNvPr>
          <p:cNvSpPr txBox="1">
            <a:spLocks/>
          </p:cNvSpPr>
          <p:nvPr/>
        </p:nvSpPr>
        <p:spPr>
          <a:xfrm>
            <a:off x="7337430" y="1707842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accent2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r>
              <a:rPr lang="en" sz="2400" dirty="0"/>
              <a:t>09</a:t>
            </a:r>
          </a:p>
        </p:txBody>
      </p:sp>
      <p:sp>
        <p:nvSpPr>
          <p:cNvPr id="3" name="Google Shape;194;p31">
            <a:extLst>
              <a:ext uri="{FF2B5EF4-FFF2-40B4-BE49-F238E27FC236}">
                <a16:creationId xmlns:a16="http://schemas.microsoft.com/office/drawing/2014/main" id="{33C128AA-0F09-4A09-51D0-D0361AC243BF}"/>
              </a:ext>
            </a:extLst>
          </p:cNvPr>
          <p:cNvSpPr txBox="1">
            <a:spLocks/>
          </p:cNvSpPr>
          <p:nvPr/>
        </p:nvSpPr>
        <p:spPr>
          <a:xfrm>
            <a:off x="443624" y="3283956"/>
            <a:ext cx="1877426" cy="5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sz="1400" dirty="0" smtClean="0"/>
              <a:t>CRA</a:t>
            </a:r>
            <a:endParaRPr lang="fr-FR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Modèle Conceptuel de Données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66"/>
          <a:stretch/>
        </p:blipFill>
        <p:spPr>
          <a:xfrm>
            <a:off x="874496" y="1730829"/>
            <a:ext cx="7395008" cy="24035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Scénario de cas d’utilisations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BC1B6D7E-8140-B321-46B0-AE4F5EA0FADC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26198" b="261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867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>
            <a:spLocks noGrp="1"/>
          </p:cNvSpPr>
          <p:nvPr>
            <p:ph type="title"/>
          </p:nvPr>
        </p:nvSpPr>
        <p:spPr>
          <a:xfrm>
            <a:off x="5176315" y="1257976"/>
            <a:ext cx="31128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Configurer sa “Light Board”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" y="363012"/>
            <a:ext cx="3443996" cy="437662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956" y="3931921"/>
            <a:ext cx="2969422" cy="807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>
            <a:spLocks noGrp="1"/>
          </p:cNvSpPr>
          <p:nvPr>
            <p:ph type="title"/>
          </p:nvPr>
        </p:nvSpPr>
        <p:spPr>
          <a:xfrm>
            <a:off x="5176315" y="1257976"/>
            <a:ext cx="31128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Activer une scène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87" y="373380"/>
            <a:ext cx="4046777" cy="436626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844" y="4033758"/>
            <a:ext cx="2371763" cy="70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4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séquence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D82F6086-9C4C-A883-F98F-BD4B077E4A63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38099" b="38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1653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de sécance</a:t>
            </a:r>
            <a:endParaRPr dirty="0"/>
          </a:p>
        </p:txBody>
      </p:sp>
      <p:sp>
        <p:nvSpPr>
          <p:cNvPr id="3" name="Google Shape;260;p37">
            <a:extLst>
              <a:ext uri="{FF2B5EF4-FFF2-40B4-BE49-F238E27FC236}">
                <a16:creationId xmlns:a16="http://schemas.microsoft.com/office/drawing/2014/main" id="{556E170C-CF5C-54C1-A28D-212DEC29B770}"/>
              </a:ext>
            </a:extLst>
          </p:cNvPr>
          <p:cNvSpPr txBox="1">
            <a:spLocks/>
          </p:cNvSpPr>
          <p:nvPr/>
        </p:nvSpPr>
        <p:spPr>
          <a:xfrm>
            <a:off x="786191" y="2224693"/>
            <a:ext cx="23127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r>
              <a:rPr lang="fr-FR" sz="2000" b="0" dirty="0"/>
              <a:t>Configurer sa « Light </a:t>
            </a:r>
            <a:r>
              <a:rPr lang="fr-FR" sz="2000" b="0" dirty="0" err="1"/>
              <a:t>Board</a:t>
            </a:r>
            <a:r>
              <a:rPr lang="fr-FR" sz="2000" b="0" dirty="0"/>
              <a:t> »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4BF747C-B31B-DB4B-448A-062AF6978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128" y="1685499"/>
            <a:ext cx="5199681" cy="221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1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de sécance</a:t>
            </a:r>
            <a:endParaRPr dirty="0"/>
          </a:p>
        </p:txBody>
      </p:sp>
      <p:sp>
        <p:nvSpPr>
          <p:cNvPr id="3" name="Google Shape;260;p37">
            <a:extLst>
              <a:ext uri="{FF2B5EF4-FFF2-40B4-BE49-F238E27FC236}">
                <a16:creationId xmlns:a16="http://schemas.microsoft.com/office/drawing/2014/main" id="{556E170C-CF5C-54C1-A28D-212DEC29B770}"/>
              </a:ext>
            </a:extLst>
          </p:cNvPr>
          <p:cNvSpPr txBox="1">
            <a:spLocks/>
          </p:cNvSpPr>
          <p:nvPr/>
        </p:nvSpPr>
        <p:spPr>
          <a:xfrm>
            <a:off x="786191" y="2224693"/>
            <a:ext cx="23127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r>
              <a:rPr lang="fr-FR" sz="2000" b="0" dirty="0"/>
              <a:t>Activer la scène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4952ADC-E9CE-F9C0-F180-BFAD88C20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951" y="1617023"/>
            <a:ext cx="5341697" cy="231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6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19" y="475504"/>
            <a:ext cx="7837953" cy="32167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Présentation matériel (logiciel, pc, dmx(propriétés), boitier)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20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Conclusion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197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CRA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435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Présentation du projet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06"/>
          <a:stretch/>
        </p:blipFill>
        <p:spPr>
          <a:xfrm>
            <a:off x="0" y="2716980"/>
            <a:ext cx="9144000" cy="2426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53" y="687161"/>
            <a:ext cx="6382641" cy="38867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GANTT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11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19448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endParaRPr lang="fr-FR" dirty="0"/>
          </a:p>
        </p:txBody>
      </p:sp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1832E873-2891-552A-F051-678F8EA682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0686418"/>
              </p:ext>
            </p:extLst>
          </p:nvPr>
        </p:nvGraphicFramePr>
        <p:xfrm>
          <a:off x="4019550" y="2214349"/>
          <a:ext cx="11049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" name="Objet d’environnement du Gestionnaire de liaisons" showAsIcon="1" r:id="rId4" imgW="1104914" imgH="514350" progId="Package">
                  <p:embed/>
                </p:oleObj>
              </mc:Choice>
              <mc:Fallback>
                <p:oleObj name="Objet d’environnement du Gestionnaire de liaisons" showAsIcon="1" r:id="rId4" imgW="1104914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19550" y="2214349"/>
                        <a:ext cx="110490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091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GITHUB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12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48667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fr-FR" dirty="0">
                <a:hlinkClick r:id="rId3"/>
              </a:rPr>
              <a:t>GITHUB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107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TRELLO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13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249491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fr-FR" dirty="0" smtClean="0">
                <a:hlinkClick r:id="rId3"/>
              </a:rPr>
              <a:t>Trello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891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MODULES DE TEST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15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374894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Démonstration des modules de test + cahier de recette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71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>
            <a:spLocks noGrp="1"/>
          </p:cNvSpPr>
          <p:nvPr>
            <p:ph type="subTitle" idx="1"/>
          </p:nvPr>
        </p:nvSpPr>
        <p:spPr>
          <a:xfrm>
            <a:off x="5308494" y="2435034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lt1"/>
              </a:buClr>
              <a:buSzPts val="1100"/>
            </a:pPr>
            <a:endParaRPr lang="fr-FR" dirty="0">
              <a:latin typeface="+mj-lt"/>
            </a:endParaRPr>
          </a:p>
          <a:p>
            <a:pPr marL="0" lvl="0" indent="0">
              <a:buClr>
                <a:schemeClr val="lt1"/>
              </a:buClr>
              <a:buSzPts val="1100"/>
            </a:pPr>
            <a:r>
              <a:rPr lang="fr-FR" dirty="0">
                <a:latin typeface="+mj-lt"/>
              </a:rPr>
              <a:t>- Permettre à un créateur de contenu de pouvoir modifier rapidement les couleurs de son décors </a:t>
            </a:r>
          </a:p>
          <a:p>
            <a:pPr marL="0" lvl="0" indent="0">
              <a:buClr>
                <a:schemeClr val="lt1"/>
              </a:buClr>
              <a:buSzPts val="1100"/>
            </a:pPr>
            <a:endParaRPr lang="fr-FR" dirty="0">
              <a:latin typeface="+mj-lt"/>
            </a:endParaRPr>
          </a:p>
          <a:p>
            <a:pPr marL="0" lvl="0" indent="0">
              <a:buClr>
                <a:schemeClr val="lt1"/>
              </a:buClr>
              <a:buSzPts val="1100"/>
            </a:pPr>
            <a:r>
              <a:rPr lang="fr-FR" dirty="0">
                <a:latin typeface="+mj-lt"/>
              </a:rPr>
              <a:t>- Modification des jeux de </a:t>
            </a:r>
            <a:r>
              <a:rPr lang="fr-FR" dirty="0" smtClean="0">
                <a:latin typeface="+mj-lt"/>
              </a:rPr>
              <a:t>lumière </a:t>
            </a:r>
            <a:r>
              <a:rPr lang="fr-FR" dirty="0">
                <a:latin typeface="+mj-lt"/>
              </a:rPr>
              <a:t>sur un bus professionnel DMX</a:t>
            </a:r>
            <a:endParaRPr dirty="0">
              <a:latin typeface="+mj-lt"/>
            </a:endParaRPr>
          </a:p>
        </p:txBody>
      </p:sp>
      <p:sp>
        <p:nvSpPr>
          <p:cNvPr id="221" name="Google Shape;221;p34"/>
          <p:cNvSpPr txBox="1">
            <a:spLocks noGrp="1"/>
          </p:cNvSpPr>
          <p:nvPr>
            <p:ph type="subTitle" idx="2"/>
          </p:nvPr>
        </p:nvSpPr>
        <p:spPr>
          <a:xfrm>
            <a:off x="1073006" y="2981948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lt1"/>
              </a:buClr>
              <a:buSzPts val="1100"/>
            </a:pPr>
            <a:r>
              <a:rPr lang="fr-FR" dirty="0"/>
              <a:t>- Modifier à distance la couleur des lumières avec un bus DMX 512</a:t>
            </a:r>
            <a:endParaRPr dirty="0">
              <a:latin typeface="+mj-lt"/>
            </a:endParaRPr>
          </a:p>
        </p:txBody>
      </p:sp>
      <p:sp>
        <p:nvSpPr>
          <p:cNvPr id="222" name="Google Shape;222;p34"/>
          <p:cNvSpPr txBox="1">
            <a:spLocks noGrp="1"/>
          </p:cNvSpPr>
          <p:nvPr>
            <p:ph type="subTitle" idx="3"/>
          </p:nvPr>
        </p:nvSpPr>
        <p:spPr>
          <a:xfrm>
            <a:off x="887331" y="255301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L’objectif</a:t>
            </a:r>
            <a:endParaRPr dirty="0"/>
          </a:p>
        </p:txBody>
      </p:sp>
      <p:sp>
        <p:nvSpPr>
          <p:cNvPr id="219" name="Google Shape;219;p34"/>
          <p:cNvSpPr txBox="1">
            <a:spLocks noGrp="1"/>
          </p:cNvSpPr>
          <p:nvPr>
            <p:ph type="subTitle" idx="4"/>
          </p:nvPr>
        </p:nvSpPr>
        <p:spPr>
          <a:xfrm>
            <a:off x="5122819" y="217455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but</a:t>
            </a:r>
            <a:endParaRPr dirty="0"/>
          </a:p>
        </p:txBody>
      </p:sp>
      <p:sp>
        <p:nvSpPr>
          <p:cNvPr id="218" name="Google Shape;218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Présentation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8" r="305"/>
          <a:stretch/>
        </p:blipFill>
        <p:spPr>
          <a:xfrm>
            <a:off x="901954" y="1828366"/>
            <a:ext cx="2490977" cy="87659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09" b="933"/>
          <a:stretch/>
        </p:blipFill>
        <p:spPr>
          <a:xfrm>
            <a:off x="5122819" y="1371057"/>
            <a:ext cx="2505600" cy="9666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Diagramme synoptique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" t="1" r="1171" b="55855"/>
          <a:stretch/>
        </p:blipFill>
        <p:spPr>
          <a:xfrm>
            <a:off x="-1" y="3535006"/>
            <a:ext cx="9144001" cy="161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8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>
            <a:spLocks noGrp="1"/>
          </p:cNvSpPr>
          <p:nvPr>
            <p:ph type="title"/>
          </p:nvPr>
        </p:nvSpPr>
        <p:spPr>
          <a:xfrm>
            <a:off x="5341392" y="535931"/>
            <a:ext cx="31466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</a:t>
            </a:r>
            <a:r>
              <a:rPr lang="fr-FR" dirty="0">
                <a:solidFill>
                  <a:schemeClr val="bg1"/>
                </a:solidFill>
              </a:rPr>
              <a:t>i</a:t>
            </a:r>
            <a:r>
              <a:rPr lang="en" dirty="0">
                <a:solidFill>
                  <a:schemeClr val="bg1"/>
                </a:solidFill>
              </a:rPr>
              <a:t>agramme synoptique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03" y="953091"/>
            <a:ext cx="4597597" cy="33282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>
            <a:spLocks noGrp="1"/>
          </p:cNvSpPr>
          <p:nvPr>
            <p:ph type="title"/>
          </p:nvPr>
        </p:nvSpPr>
        <p:spPr>
          <a:xfrm>
            <a:off x="2794135" y="1711588"/>
            <a:ext cx="31466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olidFill>
                  <a:schemeClr val="bg1"/>
                </a:solidFill>
              </a:rPr>
              <a:t>Présentation du </a:t>
            </a:r>
            <a:r>
              <a:rPr lang="fr-FR" dirty="0" err="1" smtClean="0">
                <a:solidFill>
                  <a:schemeClr val="bg1"/>
                </a:solidFill>
              </a:rPr>
              <a:t>grp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04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>
            <a:spLocks noGrp="1"/>
          </p:cNvSpPr>
          <p:nvPr>
            <p:ph type="title"/>
          </p:nvPr>
        </p:nvSpPr>
        <p:spPr>
          <a:xfrm>
            <a:off x="5341392" y="535931"/>
            <a:ext cx="31466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</a:t>
            </a:r>
            <a:r>
              <a:rPr lang="fr-FR" dirty="0">
                <a:solidFill>
                  <a:schemeClr val="bg1"/>
                </a:solidFill>
              </a:rPr>
              <a:t>i</a:t>
            </a:r>
            <a:r>
              <a:rPr lang="en" dirty="0">
                <a:solidFill>
                  <a:schemeClr val="bg1"/>
                </a:solidFill>
              </a:rPr>
              <a:t>agramme </a:t>
            </a:r>
            <a:r>
              <a:rPr lang="en" dirty="0" smtClean="0">
                <a:solidFill>
                  <a:schemeClr val="bg1"/>
                </a:solidFill>
              </a:rPr>
              <a:t>synoptique personnel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8" t="-11810" r="-71" b="11810"/>
          <a:stretch/>
        </p:blipFill>
        <p:spPr>
          <a:xfrm>
            <a:off x="736735" y="414754"/>
            <a:ext cx="4604657" cy="413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24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déploiement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08</a:t>
            </a:r>
            <a:endParaRPr dirty="0"/>
          </a:p>
        </p:txBody>
      </p:sp>
      <p:pic>
        <p:nvPicPr>
          <p:cNvPr id="213" name="Google Shape;213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32144" b="32144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2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cteur">
  <a:themeElements>
    <a:clrScheme name="Secteu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eu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eu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7176</TotalTime>
  <Words>291</Words>
  <Application>Microsoft Office PowerPoint</Application>
  <PresentationFormat>Affichage à l'écran (16:9)</PresentationFormat>
  <Paragraphs>93</Paragraphs>
  <Slides>38</Slides>
  <Notes>38</Notes>
  <HiddenSlides>0</HiddenSlides>
  <MMClips>0</MMClips>
  <ScaleCrop>false</ScaleCrop>
  <HeadingPairs>
    <vt:vector size="8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38</vt:i4>
      </vt:variant>
    </vt:vector>
  </HeadingPairs>
  <TitlesOfParts>
    <vt:vector size="48" baseType="lpstr">
      <vt:lpstr>Bebas Neue</vt:lpstr>
      <vt:lpstr>PT Sans</vt:lpstr>
      <vt:lpstr>Wingdings 3</vt:lpstr>
      <vt:lpstr>Doppio One</vt:lpstr>
      <vt:lpstr>Encode Sans Condensed</vt:lpstr>
      <vt:lpstr>Arial</vt:lpstr>
      <vt:lpstr>Century Gothic</vt:lpstr>
      <vt:lpstr>Calibri</vt:lpstr>
      <vt:lpstr>Secteur</vt:lpstr>
      <vt:lpstr>Objet d’environnement du Gestionnaire de liaisons</vt:lpstr>
      <vt:lpstr>Gestion de scène de lumière pour les créateurs de contenu Projet BTS</vt:lpstr>
      <vt:lpstr>Sommaire</vt:lpstr>
      <vt:lpstr>Présentation du projet</vt:lpstr>
      <vt:lpstr>Présentation</vt:lpstr>
      <vt:lpstr>Diagramme synoptique</vt:lpstr>
      <vt:lpstr>Diagramme synoptique</vt:lpstr>
      <vt:lpstr>Présentation du grp</vt:lpstr>
      <vt:lpstr>Diagramme synoptique personnel</vt:lpstr>
      <vt:lpstr>Diagramme de déploiement</vt:lpstr>
      <vt:lpstr>Présentation PowerPoint</vt:lpstr>
      <vt:lpstr>Présentation du Use Case</vt:lpstr>
      <vt:lpstr>Use case</vt:lpstr>
      <vt:lpstr>Use case personnel</vt:lpstr>
      <vt:lpstr>Diagramme d’exigence</vt:lpstr>
      <vt:lpstr>Diagramme d’exigence</vt:lpstr>
      <vt:lpstr>Diagramme de classe</vt:lpstr>
      <vt:lpstr>Diagramme de classe</vt:lpstr>
      <vt:lpstr>Diagramme de classe personnel</vt:lpstr>
      <vt:lpstr>Modèle Conceptuel de Données </vt:lpstr>
      <vt:lpstr>Modèle Conceptuel de Données</vt:lpstr>
      <vt:lpstr>Scénario de cas d’utilisations</vt:lpstr>
      <vt:lpstr>Configurer sa “Light Board”</vt:lpstr>
      <vt:lpstr>Activer une scène</vt:lpstr>
      <vt:lpstr>Diagramme de séquence</vt:lpstr>
      <vt:lpstr>Diagramme de sécance</vt:lpstr>
      <vt:lpstr>Diagramme de sécance</vt:lpstr>
      <vt:lpstr>Présentation matériel (logiciel, pc, dmx(propriétés), boitier)</vt:lpstr>
      <vt:lpstr>Conclusion</vt:lpstr>
      <vt:lpstr>CRA</vt:lpstr>
      <vt:lpstr>Présentation PowerPoint</vt:lpstr>
      <vt:lpstr>GANTT</vt:lpstr>
      <vt:lpstr>Présentation PowerPoint</vt:lpstr>
      <vt:lpstr>GITHUB</vt:lpstr>
      <vt:lpstr>GITHUB</vt:lpstr>
      <vt:lpstr>TRELLO</vt:lpstr>
      <vt:lpstr>Trello</vt:lpstr>
      <vt:lpstr>MODULES DE TEST</vt:lpstr>
      <vt:lpstr>Démonstration des modules de test + cahier de recette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Networking Project Proposal </dc:title>
  <cp:lastModifiedBy>Jean Leduc</cp:lastModifiedBy>
  <cp:revision>194</cp:revision>
  <dcterms:modified xsi:type="dcterms:W3CDTF">2024-06-06T14:47:41Z</dcterms:modified>
</cp:coreProperties>
</file>